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5" r:id="rId2"/>
    <p:sldId id="258" r:id="rId3"/>
    <p:sldId id="257" r:id="rId4"/>
    <p:sldId id="268" r:id="rId5"/>
    <p:sldId id="259" r:id="rId6"/>
    <p:sldId id="260" r:id="rId7"/>
    <p:sldId id="261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72B"/>
    <a:srgbClr val="E6E6E6"/>
    <a:srgbClr val="FF3300"/>
    <a:srgbClr val="092AD1"/>
    <a:srgbClr val="103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6471-0538-4454-8155-D1951160BE90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3DAF7-0947-427B-A012-70CF4AD439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105-8FE2-4A9E-8115-E081EC0D8A5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7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4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0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6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5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15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5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0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72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3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B4EAD2-9815-48D0-8D70-B535B4072E8C}" type="datetimeFigureOut">
              <a:rPr lang="ko-KR" altLang="en-US" smtClean="0"/>
              <a:t>2025-10-10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537D43-4A65-4EDD-9BAD-A5644E2D03F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po@ewha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00192" y="5517232"/>
            <a:ext cx="3800264" cy="6858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Calibri" panose="020F0502020204030204" pitchFamily="34" charset="0"/>
              </a:rPr>
              <a:t>  </a:t>
            </a:r>
            <a:r>
              <a:rPr lang="ko-KR" altLang="en-US" sz="1800" dirty="0">
                <a:latin typeface="Calibri" panose="020F0502020204030204" pitchFamily="34" charset="0"/>
              </a:rPr>
              <a:t>이화여자대학교 글로벌소통교육실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8ADA23-08B2-4A1E-AA1F-E25B40973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8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6"/>
          <p:cNvSpPr/>
          <p:nvPr/>
        </p:nvSpPr>
        <p:spPr>
          <a:xfrm>
            <a:off x="35496" y="44624"/>
            <a:ext cx="9073008" cy="6768752"/>
          </a:xfrm>
          <a:prstGeom prst="flowChartProcess">
            <a:avLst/>
          </a:prstGeom>
          <a:solidFill>
            <a:schemeClr val="tx2"/>
          </a:solidFill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alibri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makes the Speaking Master Program different? </a:t>
            </a:r>
            <a:endParaRPr lang="ko-KR" altLang="en-US" dirty="0">
              <a:solidFill>
                <a:schemeClr val="bg1"/>
              </a:solidFill>
              <a:latin typeface="Calibri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3000" dirty="0">
              <a:solidFill>
                <a:schemeClr val="bg1"/>
              </a:solidFill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Low cost, highly efficient English Speaking Immersion Program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Exposed to English for </a:t>
            </a:r>
            <a:r>
              <a:rPr lang="en-US" altLang="ko-KR" sz="2500" dirty="0">
                <a:solidFill>
                  <a:srgbClr val="F1472B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4 weeks, 4 hours </a:t>
            </a:r>
            <a:r>
              <a:rPr lang="en-US" altLang="ko-KR" sz="2500" dirty="0">
                <a:solidFill>
                  <a:schemeClr val="bg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daily – all activities and classes proceeded in English 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All classes proceeded in small numbers, </a:t>
            </a:r>
          </a:p>
          <a:p>
            <a:pPr marL="0" indent="0">
              <a:buNone/>
            </a:pPr>
            <a:r>
              <a:rPr lang="en-US" altLang="ko-KR" sz="2500" dirty="0">
                <a:solidFill>
                  <a:schemeClr val="bg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 4 different classes and activities every day.</a:t>
            </a:r>
            <a:endParaRPr lang="ko-KR" altLang="en-US" sz="2500" dirty="0">
              <a:solidFill>
                <a:schemeClr val="bg1"/>
              </a:solidFill>
              <a:latin typeface="+mj-lt"/>
            </a:endParaRPr>
          </a:p>
          <a:p>
            <a:endParaRPr lang="en-US" altLang="ko-KR" sz="3200" dirty="0"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  <a:p>
            <a:endParaRPr lang="en-US" altLang="ko-KR" sz="3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73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makes the Speaking Master Program different?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ko-KR" altLang="ko-KR" sz="2500" dirty="0">
              <a:latin typeface="+mj-lt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500" dirty="0">
                <a:latin typeface="+mj-lt"/>
                <a:ea typeface="Arial Unicode MS" pitchFamily="50" charset="-127"/>
                <a:cs typeface="Arial Unicode MS" pitchFamily="50" charset="-127"/>
              </a:rPr>
              <a:t>Learn from the masters - faculty with masters or Ph.D. degree specializing in TESOL or English. </a:t>
            </a:r>
          </a:p>
          <a:p>
            <a:r>
              <a:rPr lang="en-US" altLang="ko-KR" sz="2500" dirty="0">
                <a:latin typeface="+mj-lt"/>
                <a:ea typeface="Arial Unicode MS" pitchFamily="50" charset="-127"/>
                <a:cs typeface="Arial Unicode MS" pitchFamily="50" charset="-127"/>
              </a:rPr>
              <a:t>Become a speaking master - develop confidence for your future (jobs, study abroad, English lectures, etc.)</a:t>
            </a:r>
          </a:p>
          <a:p>
            <a:r>
              <a:rPr lang="en-US" altLang="ko-KR" sz="2500" dirty="0">
                <a:latin typeface="+mj-lt"/>
                <a:ea typeface="Arial Unicode MS" pitchFamily="50" charset="-127"/>
                <a:cs typeface="Arial Unicode MS" pitchFamily="50" charset="-127"/>
              </a:rPr>
              <a:t>Get 3 credits through registering for “Practical English” (Exchange credits also available for other university students) </a:t>
            </a:r>
            <a:r>
              <a:rPr lang="en-US" altLang="ko-KR" sz="2500" dirty="0">
                <a:solidFill>
                  <a:srgbClr val="FF0000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No grades, just Pass/ Fail. </a:t>
            </a:r>
          </a:p>
          <a:p>
            <a:pPr marL="0" indent="0">
              <a:buNone/>
            </a:pPr>
            <a:endParaRPr lang="en-US" altLang="ko-KR" sz="3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indent="0">
              <a:buNone/>
            </a:pPr>
            <a:endParaRPr lang="en-US" altLang="ko-KR" sz="3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indent="0">
              <a:buNone/>
            </a:pPr>
            <a:endParaRPr lang="ko-KR" altLang="ko-KR" sz="320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순서도: 처리 10"/>
          <p:cNvSpPr/>
          <p:nvPr/>
        </p:nvSpPr>
        <p:spPr>
          <a:xfrm>
            <a:off x="179512" y="188640"/>
            <a:ext cx="8784976" cy="6480720"/>
          </a:xfrm>
          <a:prstGeom prst="flowChartProcess">
            <a:avLst/>
          </a:prstGeom>
          <a:noFill/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00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6"/>
          <p:cNvSpPr/>
          <p:nvPr/>
        </p:nvSpPr>
        <p:spPr>
          <a:xfrm>
            <a:off x="35496" y="44624"/>
            <a:ext cx="9073008" cy="6768752"/>
          </a:xfrm>
          <a:prstGeom prst="flowChartProcess">
            <a:avLst/>
          </a:prstGeom>
          <a:solidFill>
            <a:schemeClr val="tx2"/>
          </a:solidFill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9144000" cy="990600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  <a:r>
              <a:rPr lang="en-US" altLang="ko-KR" sz="4000" baseline="30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</a:t>
            </a:r>
            <a: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Period: </a:t>
            </a:r>
            <a:b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Skill-Based Class</a:t>
            </a:r>
            <a:endParaRPr lang="ko-KR" altLang="en-US" sz="4000" dirty="0">
              <a:solidFill>
                <a:schemeClr val="bg1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153400" cy="4709120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solidFill>
                  <a:srgbClr val="FF3300"/>
                </a:solidFill>
                <a:latin typeface="+mj-lt"/>
              </a:rPr>
              <a:t>1:00~1:50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Classes tailored to different levels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Improve natural communication skills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Develop advanced speaking skills 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through discussion, presentation, etc. </a:t>
            </a:r>
          </a:p>
          <a:p>
            <a:r>
              <a:rPr lang="en-US" altLang="ko-KR" sz="2500" dirty="0">
                <a:solidFill>
                  <a:srgbClr val="FF3300"/>
                </a:solidFill>
                <a:latin typeface="+mj-lt"/>
              </a:rPr>
              <a:t>Discussion</a:t>
            </a:r>
          </a:p>
          <a:p>
            <a:r>
              <a:rPr lang="en-US" altLang="ko-KR" sz="2500" dirty="0">
                <a:solidFill>
                  <a:srgbClr val="FF3300"/>
                </a:solidFill>
                <a:latin typeface="+mj-lt"/>
              </a:rPr>
              <a:t>Presentation</a:t>
            </a:r>
          </a:p>
          <a:p>
            <a:r>
              <a:rPr lang="en-US" altLang="ko-KR" sz="2500" dirty="0">
                <a:solidFill>
                  <a:srgbClr val="FF3300"/>
                </a:solidFill>
                <a:latin typeface="+mj-lt"/>
              </a:rPr>
              <a:t>Public Speaking</a:t>
            </a:r>
          </a:p>
          <a:p>
            <a:endParaRPr lang="en-US" altLang="ko-KR" sz="2500" dirty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n-US" altLang="ko-KR" sz="2500" dirty="0">
              <a:latin typeface="+mj-lt"/>
            </a:endParaRPr>
          </a:p>
          <a:p>
            <a:endParaRPr lang="ko-KR" altLang="en-US" sz="2500" dirty="0"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C833515-AC93-419B-B472-2468C8A37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0" y="2619400"/>
            <a:ext cx="4010678" cy="2812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6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256216" cy="30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4176" y="764704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  <a:r>
              <a:rPr lang="en-US" altLang="ko-KR" baseline="30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nd</a:t>
            </a:r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Period: </a:t>
            </a:r>
            <a:b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Theme-Intensive Class </a:t>
            </a:r>
            <a:endParaRPr lang="ko-KR" altLang="en-US" dirty="0"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5032" y="1755304"/>
            <a:ext cx="7704856" cy="4392488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2:00~2:50</a:t>
            </a:r>
          </a:p>
          <a:p>
            <a:r>
              <a:rPr lang="en-US" altLang="ko-KR" sz="2500" dirty="0">
                <a:latin typeface="+mj-lt"/>
              </a:rPr>
              <a:t>Theme-Intensive classes – immersed in the interesting classes, you’ll suddenly discover that you are thinking and communicating in English</a:t>
            </a:r>
          </a:p>
          <a:p>
            <a:pPr marL="0" indent="0">
              <a:buNone/>
            </a:pPr>
            <a:endParaRPr lang="en-US" altLang="ko-KR" sz="2500" dirty="0">
              <a:latin typeface="+mj-lt"/>
            </a:endParaRP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Cinema and Discussion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English in Action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Debate 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The</a:t>
            </a:r>
            <a:r>
              <a:rPr lang="ko-KR" altLang="en-US" sz="2500" dirty="0">
                <a:solidFill>
                  <a:srgbClr val="092AD1"/>
                </a:solidFill>
                <a:latin typeface="+mj-lt"/>
              </a:rPr>
              <a:t> </a:t>
            </a:r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Music Experience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179512" y="188640"/>
            <a:ext cx="8784976" cy="6480720"/>
          </a:xfrm>
          <a:prstGeom prst="flowChartProcess">
            <a:avLst/>
          </a:prstGeom>
          <a:noFill/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85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6"/>
          <p:cNvSpPr/>
          <p:nvPr/>
        </p:nvSpPr>
        <p:spPr>
          <a:xfrm>
            <a:off x="35496" y="44624"/>
            <a:ext cx="9073008" cy="6768752"/>
          </a:xfrm>
          <a:prstGeom prst="flowChartProcess">
            <a:avLst/>
          </a:prstGeom>
          <a:solidFill>
            <a:schemeClr val="tx2"/>
          </a:solidFill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3758176" cy="281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9144000" cy="990600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  <a:r>
              <a:rPr lang="en-US" altLang="ko-KR" sz="4000" baseline="30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rd</a:t>
            </a:r>
            <a:r>
              <a:rPr lang="en-US" altLang="ko-K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Period: Situation-Intensive Class </a:t>
            </a:r>
            <a:endParaRPr lang="ko-KR" altLang="en-US" sz="4000" dirty="0">
              <a:solidFill>
                <a:schemeClr val="bg1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153400" cy="4709120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solidFill>
                  <a:srgbClr val="F1472B"/>
                </a:solidFill>
                <a:latin typeface="+mj-lt"/>
              </a:rPr>
              <a:t>3:00~3:50</a:t>
            </a:r>
          </a:p>
          <a:p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Build confidence and strengthen your ability to help you study abroad, apply for jobs, or succeed in future English courses</a:t>
            </a:r>
          </a:p>
          <a:p>
            <a:pPr marL="0" indent="0">
              <a:buNone/>
            </a:pPr>
            <a:endParaRPr lang="en-US" altLang="ko-KR" sz="2500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2500" dirty="0">
                <a:solidFill>
                  <a:srgbClr val="F1472B"/>
                </a:solidFill>
                <a:latin typeface="+mj-lt"/>
              </a:rPr>
              <a:t>Job English</a:t>
            </a:r>
          </a:p>
          <a:p>
            <a:r>
              <a:rPr lang="en-US" altLang="ko-KR" sz="2500" dirty="0">
                <a:solidFill>
                  <a:srgbClr val="F1472B"/>
                </a:solidFill>
                <a:latin typeface="+mj-lt"/>
              </a:rPr>
              <a:t>Current Issues</a:t>
            </a:r>
          </a:p>
          <a:p>
            <a:r>
              <a:rPr lang="en-US" altLang="ko-KR" sz="2500" dirty="0">
                <a:solidFill>
                  <a:srgbClr val="F1472B"/>
                </a:solidFill>
                <a:latin typeface="+mj-lt"/>
              </a:rPr>
              <a:t>Travel and Culture</a:t>
            </a:r>
          </a:p>
          <a:p>
            <a:r>
              <a:rPr lang="en-US" altLang="ko-KR" sz="2500" dirty="0">
                <a:solidFill>
                  <a:srgbClr val="F1472B"/>
                </a:solidFill>
                <a:latin typeface="+mj-lt"/>
              </a:rPr>
              <a:t>Psychology for Discussion</a:t>
            </a:r>
          </a:p>
          <a:p>
            <a:endParaRPr lang="en-US" altLang="ko-KR" sz="2500" dirty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en-US" altLang="ko-KR" sz="2500" dirty="0">
              <a:latin typeface="+mj-lt"/>
            </a:endParaRPr>
          </a:p>
          <a:p>
            <a:endParaRPr lang="ko-KR" alt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256216" cy="30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4176" y="764704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  <a:r>
              <a:rPr lang="en-US" altLang="ko-KR" baseline="30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nd</a:t>
            </a:r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Period: </a:t>
            </a:r>
            <a:b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Theme-Intensive Class </a:t>
            </a:r>
            <a:endParaRPr lang="ko-KR" altLang="en-US" dirty="0"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5032" y="1755304"/>
            <a:ext cx="7704856" cy="4392488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2:00~2:50</a:t>
            </a:r>
          </a:p>
          <a:p>
            <a:r>
              <a:rPr lang="en-US" altLang="ko-KR" sz="2500" dirty="0">
                <a:latin typeface="+mj-lt"/>
              </a:rPr>
              <a:t>Theme-Intensive classes – immersed in the interesting classes, you’ll suddenly discover that you are thinking and communicating in English</a:t>
            </a:r>
          </a:p>
          <a:p>
            <a:pPr marL="0" indent="0">
              <a:buNone/>
            </a:pPr>
            <a:endParaRPr lang="en-US" altLang="ko-KR" sz="2500" dirty="0">
              <a:latin typeface="+mj-lt"/>
            </a:endParaRP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Language Games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Cinema and Discussion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Debate </a:t>
            </a:r>
          </a:p>
          <a:p>
            <a:r>
              <a:rPr lang="en-US" altLang="ko-KR" sz="2500" dirty="0">
                <a:solidFill>
                  <a:srgbClr val="092AD1"/>
                </a:solidFill>
                <a:latin typeface="+mj-lt"/>
              </a:rPr>
              <a:t>Pillars of Pop Music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179512" y="152064"/>
            <a:ext cx="8784976" cy="6480720"/>
          </a:xfrm>
          <a:prstGeom prst="flowChartProcess">
            <a:avLst/>
          </a:prstGeom>
          <a:noFill/>
          <a:ln w="279400" cmpd="thickThin">
            <a:solidFill>
              <a:srgbClr val="F14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4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842533"/>
            <a:ext cx="9144000" cy="990600"/>
          </a:xfrm>
        </p:spPr>
        <p:txBody>
          <a:bodyPr>
            <a:normAutofit fontScale="90000"/>
          </a:bodyPr>
          <a:lstStyle/>
          <a:p>
            <a:b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ko-KR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Speaking Tutoring with Tutors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5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4:00~4:55</a:t>
            </a:r>
            <a:endParaRPr lang="en-US" altLang="ko-KR" sz="25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543874"/>
            <a:ext cx="748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j-lt"/>
              </a:rPr>
              <a:t>Small group discussion daily for fluency and confidence </a:t>
            </a:r>
          </a:p>
          <a:p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00916"/>
            <a:ext cx="4198556" cy="195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6" y="4039445"/>
            <a:ext cx="4198556" cy="189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34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15735" y="5086640"/>
            <a:ext cx="53437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rial Unicode MS" pitchFamily="50" charset="-127"/>
                <a:cs typeface="Arial Unicode MS" pitchFamily="50" charset="-127"/>
              </a:rPr>
              <a:t>◉</a:t>
            </a:r>
            <a:r>
              <a:rPr lang="en-US" altLang="ko-K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For College and Graduate School Students</a:t>
            </a:r>
          </a:p>
          <a:p>
            <a:pPr>
              <a:defRPr/>
            </a:pPr>
            <a:r>
              <a:rPr lang="en-US" altLang="ko-K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 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(Male students and </a:t>
            </a:r>
          </a:p>
          <a:p>
            <a:pPr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   students from other universities welcome) 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Fan Heiti Std B" panose="020B0700000000000000" pitchFamily="34" charset="-128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41469" y="508518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◉ </a:t>
            </a:r>
            <a:r>
              <a:rPr lang="en-US" altLang="ko-K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Contact </a:t>
            </a: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                                                               </a:t>
            </a: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dobe Fan Heiti Std B" panose="020B0700000000000000" pitchFamily="34" charset="-128"/>
              <a:cs typeface="Arial Unicode MS" pitchFamily="50" charset="-127"/>
            </a:endParaRPr>
          </a:p>
          <a:p>
            <a:pPr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   http://gleo.ewha.ac.kr</a:t>
            </a:r>
          </a:p>
          <a:p>
            <a:pPr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   Tel) 02-3277-6966</a:t>
            </a:r>
          </a:p>
          <a:p>
            <a:pPr>
              <a:defRPr/>
            </a:pP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</a:rPr>
              <a:t>    E-mail)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Fan Heiti Std B" panose="020B0700000000000000" pitchFamily="34" charset="-128"/>
                <a:cs typeface="Arial Unicode MS" pitchFamily="50" charset="-127"/>
                <a:hlinkClick r:id="rId3"/>
              </a:rPr>
              <a:t>epo@ewha.ac.kr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ko-KR" altLang="en-US" sz="1500" i="1" dirty="0">
              <a:solidFill>
                <a:srgbClr val="E89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0454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전체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335</Words>
  <Application>Microsoft Office PowerPoint</Application>
  <PresentationFormat>화면 슬라이드 쇼(4:3)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Adobe Fan Heiti Std B</vt:lpstr>
      <vt:lpstr>Arial Unicode MS</vt:lpstr>
      <vt:lpstr>HY얕은샘물M</vt:lpstr>
      <vt:lpstr>맑은 고딕</vt:lpstr>
      <vt:lpstr>Calibri</vt:lpstr>
      <vt:lpstr>Segoe UI Black</vt:lpstr>
      <vt:lpstr>Tw Cen MT</vt:lpstr>
      <vt:lpstr>Tw Cen MT Condensed</vt:lpstr>
      <vt:lpstr>Wingdings 3</vt:lpstr>
      <vt:lpstr>전체</vt:lpstr>
      <vt:lpstr>PowerPoint 프레젠테이션</vt:lpstr>
      <vt:lpstr>What makes the Speaking Master Program different? </vt:lpstr>
      <vt:lpstr>What makes the Speaking Master Program different? </vt:lpstr>
      <vt:lpstr>1st Period:  Skill-Based Class</vt:lpstr>
      <vt:lpstr>2nd Period:  Theme-Intensive Class </vt:lpstr>
      <vt:lpstr>3rd Period: Situation-Intensive Class </vt:lpstr>
      <vt:lpstr>2nd Period:  Theme-Intensive Class </vt:lpstr>
      <vt:lpstr> Speaking Tutoring with Tutors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스피킹 마스터 프로그램 (Smap)</dc:title>
  <dc:creator>GLEO</dc:creator>
  <cp:lastModifiedBy>C</cp:lastModifiedBy>
  <cp:revision>11</cp:revision>
  <dcterms:created xsi:type="dcterms:W3CDTF">2023-03-29T02:49:04Z</dcterms:created>
  <dcterms:modified xsi:type="dcterms:W3CDTF">2025-10-10T11:50:35Z</dcterms:modified>
</cp:coreProperties>
</file>